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8" r:id="rId3"/>
    <p:sldId id="277" r:id="rId4"/>
    <p:sldId id="279" r:id="rId5"/>
    <p:sldId id="280" r:id="rId6"/>
    <p:sldId id="281" r:id="rId7"/>
    <p:sldId id="28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9B30-721F-4718-9777-540A290B75CA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5E01-68BA-4D85-84B5-F3406CEA9E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9B30-721F-4718-9777-540A290B75CA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5E01-68BA-4D85-84B5-F3406CEA9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9B30-721F-4718-9777-540A290B75CA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5E01-68BA-4D85-84B5-F3406CEA9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9B30-721F-4718-9777-540A290B75CA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5E01-68BA-4D85-84B5-F3406CEA9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9B30-721F-4718-9777-540A290B75CA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82A5E01-68BA-4D85-84B5-F3406CEA9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9B30-721F-4718-9777-540A290B75CA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5E01-68BA-4D85-84B5-F3406CEA9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9B30-721F-4718-9777-540A290B75CA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5E01-68BA-4D85-84B5-F3406CEA9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9B30-721F-4718-9777-540A290B75CA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5E01-68BA-4D85-84B5-F3406CEA9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9B30-721F-4718-9777-540A290B75CA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5E01-68BA-4D85-84B5-F3406CEA9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9B30-721F-4718-9777-540A290B75CA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5E01-68BA-4D85-84B5-F3406CEA9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9B30-721F-4718-9777-540A290B75CA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5E01-68BA-4D85-84B5-F3406CEA9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F4A9B30-721F-4718-9777-540A290B75CA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82A5E01-68BA-4D85-84B5-F3406CEA9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4200540"/>
          </a:xfrm>
        </p:spPr>
        <p:txBody>
          <a:bodyPr>
            <a:normAutofit fontScale="90000"/>
          </a:bodyPr>
          <a:lstStyle/>
          <a:p>
            <a:r>
              <a:rPr lang="en-US" sz="3600" smtClean="0">
                <a:solidFill>
                  <a:srgbClr val="7030A0"/>
                </a:solidFill>
                <a:effectLst/>
                <a:latin typeface="Arial Black" pitchFamily="34" charset="0"/>
              </a:rPr>
              <a:t>D</a:t>
            </a:r>
            <a:r>
              <a:rPr lang="sr-Latn-RS" sz="3600" smtClean="0">
                <a:solidFill>
                  <a:srgbClr val="7030A0"/>
                </a:solidFill>
                <a:effectLst/>
                <a:latin typeface="Arial Black" pitchFamily="34" charset="0"/>
              </a:rPr>
              <a:t>obro došli na čas srpskog jezika!</a:t>
            </a:r>
            <a:r>
              <a:rPr lang="sr-Latn-RS" sz="3600" smtClean="0">
                <a:solidFill>
                  <a:srgbClr val="7030A0"/>
                </a:solidFill>
                <a:effectLst/>
                <a:latin typeface="Arial Black" pitchFamily="34" charset="0"/>
              </a:rPr>
              <a:t/>
            </a:r>
            <a:br>
              <a:rPr lang="sr-Latn-RS" sz="3600" smtClean="0">
                <a:solidFill>
                  <a:srgbClr val="7030A0"/>
                </a:solidFill>
                <a:effectLst/>
                <a:latin typeface="Arial Black" pitchFamily="34" charset="0"/>
              </a:rPr>
            </a:br>
            <a:r>
              <a:rPr lang="sr-Latn-RS" sz="3600" smtClean="0">
                <a:solidFill>
                  <a:srgbClr val="7030A0"/>
                </a:solidFill>
                <a:effectLst/>
                <a:latin typeface="Arial Black" pitchFamily="34" charset="0"/>
              </a:rPr>
              <a:t/>
            </a:r>
            <a:br>
              <a:rPr lang="sr-Latn-RS" sz="3600" smtClean="0">
                <a:solidFill>
                  <a:srgbClr val="7030A0"/>
                </a:solidFill>
                <a:effectLst/>
                <a:latin typeface="Arial Black" pitchFamily="34" charset="0"/>
              </a:rPr>
            </a:br>
            <a:r>
              <a:rPr lang="sr-Latn-RS" sz="3600" smtClean="0">
                <a:solidFill>
                  <a:srgbClr val="7030A0"/>
                </a:solidFill>
                <a:effectLst/>
                <a:latin typeface="Arial Black" pitchFamily="34" charset="0"/>
              </a:rPr>
              <a:t/>
            </a:r>
            <a:br>
              <a:rPr lang="sr-Latn-RS" sz="3600" smtClean="0">
                <a:solidFill>
                  <a:srgbClr val="7030A0"/>
                </a:solidFill>
                <a:effectLst/>
                <a:latin typeface="Arial Black" pitchFamily="34" charset="0"/>
              </a:rPr>
            </a:br>
            <a:r>
              <a:rPr lang="en-US" sz="3600" smtClean="0">
                <a:solidFill>
                  <a:srgbClr val="7030A0"/>
                </a:solidFill>
                <a:effectLst/>
                <a:latin typeface="Arial Black" pitchFamily="34" charset="0"/>
              </a:rPr>
              <a:t>D</a:t>
            </a:r>
            <a:r>
              <a:rPr lang="sr-Latn-RS" sz="3600" smtClean="0">
                <a:solidFill>
                  <a:srgbClr val="7030A0"/>
                </a:solidFill>
                <a:effectLst/>
                <a:latin typeface="Arial Black" pitchFamily="34" charset="0"/>
              </a:rPr>
              <a:t>anas vas očekuje provera znanja!</a:t>
            </a:r>
            <a:br>
              <a:rPr lang="sr-Latn-RS" sz="3600" smtClean="0">
                <a:solidFill>
                  <a:srgbClr val="7030A0"/>
                </a:solidFill>
                <a:effectLst/>
                <a:latin typeface="Arial Black" pitchFamily="34" charset="0"/>
              </a:rPr>
            </a:br>
            <a:r>
              <a:rPr lang="sr-Latn-RS" sz="3600" smtClean="0">
                <a:solidFill>
                  <a:srgbClr val="7030A0"/>
                </a:solidFill>
                <a:effectLst/>
                <a:latin typeface="Arial Black" pitchFamily="34" charset="0"/>
              </a:rPr>
              <a:t/>
            </a:r>
            <a:br>
              <a:rPr lang="sr-Latn-RS" sz="3600" smtClean="0">
                <a:solidFill>
                  <a:srgbClr val="7030A0"/>
                </a:solidFill>
                <a:effectLst/>
                <a:latin typeface="Arial Black" pitchFamily="34" charset="0"/>
              </a:rPr>
            </a:br>
            <a:r>
              <a:rPr lang="en-US" sz="3600" smtClean="0">
                <a:solidFill>
                  <a:srgbClr val="7030A0"/>
                </a:solidFill>
                <a:effectLst/>
                <a:latin typeface="Arial Black" pitchFamily="34" charset="0"/>
              </a:rPr>
              <a:t>Š</a:t>
            </a:r>
            <a:r>
              <a:rPr lang="sr-Latn-RS" sz="3600" smtClean="0">
                <a:solidFill>
                  <a:srgbClr val="7030A0"/>
                </a:solidFill>
                <a:effectLst/>
                <a:latin typeface="Arial Black" pitchFamily="34" charset="0"/>
              </a:rPr>
              <a:t>tampana latinica</a:t>
            </a:r>
            <a:endParaRPr lang="en-US" sz="3600" dirty="0">
              <a:solidFill>
                <a:srgbClr val="7030A0"/>
              </a:solidFill>
              <a:effectLst/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sr-Latn-RS" sz="4800" dirty="0" smtClean="0"/>
          </a:p>
          <a:p>
            <a:endParaRPr lang="sr-Latn-RS" sz="4800" dirty="0" smtClean="0"/>
          </a:p>
          <a:p>
            <a:endParaRPr lang="sr-Cyrl-RS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47091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Cyrl-RS" dirty="0" smtClean="0"/>
              <a:t>ВАШ ЗАДАТАК ЈЕ ДА:</a:t>
            </a:r>
          </a:p>
          <a:p>
            <a:pPr>
              <a:buNone/>
            </a:pPr>
            <a:endParaRPr lang="sr-Cyrl-RS" dirty="0" smtClean="0"/>
          </a:p>
          <a:p>
            <a:pPr>
              <a:buFontTx/>
              <a:buChar char="-"/>
            </a:pPr>
            <a:r>
              <a:rPr lang="sr-Cyrl-RS" dirty="0" smtClean="0"/>
              <a:t>ПАЖЉИВО ЧИТАТЕ ЗАДАТКЕ</a:t>
            </a:r>
          </a:p>
          <a:p>
            <a:pPr>
              <a:buFontTx/>
              <a:buChar char="-"/>
            </a:pPr>
            <a:endParaRPr lang="sr-Cyrl-RS" dirty="0" smtClean="0"/>
          </a:p>
          <a:p>
            <a:pPr>
              <a:buFontTx/>
              <a:buChar char="-"/>
            </a:pPr>
            <a:r>
              <a:rPr lang="sr-Cyrl-RS" dirty="0" smtClean="0"/>
              <a:t>РАДИТЕ ЗАДАТКЕ САМИ</a:t>
            </a:r>
          </a:p>
          <a:p>
            <a:pPr>
              <a:buFontTx/>
              <a:buChar char="-"/>
            </a:pPr>
            <a:endParaRPr lang="sr-Cyrl-RS" dirty="0" smtClean="0"/>
          </a:p>
          <a:p>
            <a:pPr>
              <a:buFontTx/>
              <a:buChar char="-"/>
            </a:pPr>
            <a:r>
              <a:rPr lang="sr-Cyrl-RS" dirty="0" smtClean="0"/>
              <a:t>У СВЕСЦИ ОБЕЛЕЖИТЕ БРОЈ ЗАДАТКА И ЗАПИСУЈЕТЕ </a:t>
            </a:r>
            <a:r>
              <a:rPr lang="sr-Cyrl-RS" dirty="0" smtClean="0">
                <a:solidFill>
                  <a:srgbClr val="7030A0"/>
                </a:solidFill>
              </a:rPr>
              <a:t>САМО</a:t>
            </a:r>
            <a:r>
              <a:rPr lang="sr-Cyrl-RS" dirty="0" smtClean="0"/>
              <a:t> РЕШЕЊА</a:t>
            </a:r>
          </a:p>
          <a:p>
            <a:pPr>
              <a:buFontTx/>
              <a:buChar char="-"/>
            </a:pPr>
            <a:endParaRPr lang="sr-Cyrl-RS" dirty="0" smtClean="0"/>
          </a:p>
          <a:p>
            <a:pPr>
              <a:buFontTx/>
              <a:buChar char="-"/>
            </a:pPr>
            <a:r>
              <a:rPr lang="sr-Cyrl-RS" dirty="0" smtClean="0"/>
              <a:t>КАДА ЗАВРШИТЕ, СЛИКАТЕ И ПОШАЉЕТЕ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 fontScale="90000"/>
          </a:bodyPr>
          <a:lstStyle/>
          <a:p>
            <a:pPr algn="l"/>
            <a:r>
              <a:rPr lang="sr-Cyrl-RS" dirty="0" smtClean="0">
                <a:solidFill>
                  <a:srgbClr val="7030A0"/>
                </a:solidFill>
                <a:effectLst/>
              </a:rPr>
              <a:t>1. </a:t>
            </a:r>
            <a:r>
              <a:rPr lang="sr-Latn-RS" sz="3100" dirty="0" smtClean="0">
                <a:solidFill>
                  <a:srgbClr val="7030A0"/>
                </a:solidFill>
                <a:effectLst/>
                <a:latin typeface="Arial Black" pitchFamily="34" charset="0"/>
              </a:rPr>
              <a:t>NAPIŠI ŠTA </a:t>
            </a:r>
            <a:r>
              <a:rPr lang="sr-Latn-RS" sz="3100" smtClean="0">
                <a:solidFill>
                  <a:srgbClr val="7030A0"/>
                </a:solidFill>
                <a:effectLst/>
                <a:latin typeface="Arial Black" pitchFamily="34" charset="0"/>
              </a:rPr>
              <a:t>JE </a:t>
            </a:r>
            <a:r>
              <a:rPr lang="sr-Latn-RS" sz="3100" smtClean="0">
                <a:solidFill>
                  <a:srgbClr val="7030A0"/>
                </a:solidFill>
                <a:effectLst/>
                <a:latin typeface="Arial Black" pitchFamily="34" charset="0"/>
              </a:rPr>
              <a:t>PREDSTAVLJENO </a:t>
            </a:r>
            <a:r>
              <a:rPr lang="sr-Latn-RS" sz="3100" dirty="0" smtClean="0">
                <a:solidFill>
                  <a:srgbClr val="7030A0"/>
                </a:solidFill>
                <a:effectLst/>
                <a:latin typeface="Arial Black" pitchFamily="34" charset="0"/>
              </a:rPr>
              <a:t>NA SLIKAMA</a:t>
            </a:r>
            <a:r>
              <a:rPr lang="sr-Latn-RS" sz="3100" dirty="0" smtClean="0">
                <a:solidFill>
                  <a:srgbClr val="7030A0"/>
                </a:solidFill>
                <a:effectLst/>
                <a:latin typeface="Arial Black" pitchFamily="34" charset="0"/>
              </a:rPr>
              <a:t>.</a:t>
            </a:r>
            <a:br>
              <a:rPr lang="sr-Latn-RS" sz="3100" dirty="0" smtClean="0">
                <a:solidFill>
                  <a:srgbClr val="7030A0"/>
                </a:solidFill>
                <a:effectLst/>
                <a:latin typeface="Arial Black" pitchFamily="34" charset="0"/>
              </a:rPr>
            </a:br>
            <a:r>
              <a:rPr lang="sr-Latn-RS" sz="3100" dirty="0" smtClean="0">
                <a:solidFill>
                  <a:srgbClr val="7030A0"/>
                </a:solidFill>
                <a:effectLst/>
                <a:latin typeface="Arial Black" pitchFamily="34" charset="0"/>
              </a:rPr>
              <a:t/>
            </a:r>
            <a:br>
              <a:rPr lang="sr-Latn-RS" sz="3100" dirty="0" smtClean="0">
                <a:solidFill>
                  <a:srgbClr val="7030A0"/>
                </a:solidFill>
                <a:effectLst/>
                <a:latin typeface="Arial Black" pitchFamily="34" charset="0"/>
              </a:rPr>
            </a:br>
            <a:r>
              <a:rPr lang="sr-Latn-RS" sz="3100" dirty="0" smtClean="0">
                <a:solidFill>
                  <a:srgbClr val="7030A0"/>
                </a:solidFill>
                <a:effectLst/>
                <a:latin typeface="Arial Black" pitchFamily="34" charset="0"/>
              </a:rPr>
              <a:t>a)						b)</a:t>
            </a:r>
            <a:br>
              <a:rPr lang="sr-Latn-RS" sz="3100" dirty="0" smtClean="0">
                <a:solidFill>
                  <a:srgbClr val="7030A0"/>
                </a:solidFill>
                <a:effectLst/>
                <a:latin typeface="Arial Black" pitchFamily="34" charset="0"/>
              </a:rPr>
            </a:br>
            <a:r>
              <a:rPr lang="sr-Latn-RS" sz="3100" dirty="0" smtClean="0">
                <a:solidFill>
                  <a:srgbClr val="7030A0"/>
                </a:solidFill>
                <a:effectLst/>
                <a:latin typeface="Arial Black" pitchFamily="34" charset="0"/>
              </a:rPr>
              <a:t/>
            </a:r>
            <a:br>
              <a:rPr lang="sr-Latn-RS" sz="3100" dirty="0" smtClean="0">
                <a:solidFill>
                  <a:srgbClr val="7030A0"/>
                </a:solidFill>
                <a:effectLst/>
                <a:latin typeface="Arial Black" pitchFamily="34" charset="0"/>
              </a:rPr>
            </a:br>
            <a:r>
              <a:rPr lang="sr-Latn-RS" sz="3100" dirty="0" smtClean="0">
                <a:solidFill>
                  <a:srgbClr val="7030A0"/>
                </a:solidFill>
                <a:effectLst/>
                <a:latin typeface="Arial Black" pitchFamily="34" charset="0"/>
              </a:rPr>
              <a:t/>
            </a:r>
            <a:br>
              <a:rPr lang="sr-Latn-RS" sz="3100" dirty="0" smtClean="0">
                <a:solidFill>
                  <a:srgbClr val="7030A0"/>
                </a:solidFill>
                <a:effectLst/>
                <a:latin typeface="Arial Black" pitchFamily="34" charset="0"/>
              </a:rPr>
            </a:br>
            <a:r>
              <a:rPr lang="sr-Latn-RS" sz="3100" dirty="0" smtClean="0">
                <a:solidFill>
                  <a:srgbClr val="7030A0"/>
                </a:solidFill>
                <a:effectLst/>
                <a:latin typeface="Arial Black" pitchFamily="34" charset="0"/>
              </a:rPr>
              <a:t/>
            </a:r>
            <a:br>
              <a:rPr lang="sr-Latn-RS" sz="3100" dirty="0" smtClean="0">
                <a:solidFill>
                  <a:srgbClr val="7030A0"/>
                </a:solidFill>
                <a:effectLst/>
                <a:latin typeface="Arial Black" pitchFamily="34" charset="0"/>
              </a:rPr>
            </a:br>
            <a:r>
              <a:rPr lang="sr-Latn-RS" sz="3100" dirty="0" smtClean="0">
                <a:solidFill>
                  <a:srgbClr val="7030A0"/>
                </a:solidFill>
                <a:effectLst/>
                <a:latin typeface="Arial Black" pitchFamily="34" charset="0"/>
              </a:rPr>
              <a:t/>
            </a:r>
            <a:br>
              <a:rPr lang="sr-Latn-RS" sz="3100" dirty="0" smtClean="0">
                <a:solidFill>
                  <a:srgbClr val="7030A0"/>
                </a:solidFill>
                <a:effectLst/>
                <a:latin typeface="Arial Black" pitchFamily="34" charset="0"/>
              </a:rPr>
            </a:br>
            <a:r>
              <a:rPr lang="sr-Latn-RS" sz="3100" dirty="0" smtClean="0">
                <a:solidFill>
                  <a:srgbClr val="7030A0"/>
                </a:solidFill>
                <a:effectLst/>
                <a:latin typeface="Arial Black" pitchFamily="34" charset="0"/>
              </a:rPr>
              <a:t/>
            </a:r>
            <a:br>
              <a:rPr lang="sr-Latn-RS" sz="3100" dirty="0" smtClean="0">
                <a:solidFill>
                  <a:srgbClr val="7030A0"/>
                </a:solidFill>
                <a:effectLst/>
                <a:latin typeface="Arial Black" pitchFamily="34" charset="0"/>
              </a:rPr>
            </a:br>
            <a:r>
              <a:rPr lang="sr-Latn-RS" sz="3100" dirty="0" smtClean="0">
                <a:solidFill>
                  <a:srgbClr val="7030A0"/>
                </a:solidFill>
                <a:effectLst/>
                <a:latin typeface="Arial Black" pitchFamily="34" charset="0"/>
              </a:rPr>
              <a:t/>
            </a:r>
            <a:br>
              <a:rPr lang="sr-Latn-RS" sz="3100" dirty="0" smtClean="0">
                <a:solidFill>
                  <a:srgbClr val="7030A0"/>
                </a:solidFill>
                <a:effectLst/>
                <a:latin typeface="Arial Black" pitchFamily="34" charset="0"/>
              </a:rPr>
            </a:br>
            <a:r>
              <a:rPr lang="sr-Latn-RS" sz="3100" dirty="0" smtClean="0">
                <a:solidFill>
                  <a:srgbClr val="7030A0"/>
                </a:solidFill>
                <a:effectLst/>
                <a:latin typeface="Arial Black" pitchFamily="34" charset="0"/>
              </a:rPr>
              <a:t>v)					g)</a:t>
            </a:r>
            <a:br>
              <a:rPr lang="sr-Latn-RS" sz="3100" dirty="0" smtClean="0">
                <a:solidFill>
                  <a:srgbClr val="7030A0"/>
                </a:solidFill>
                <a:effectLst/>
                <a:latin typeface="Arial Black" pitchFamily="34" charset="0"/>
              </a:rPr>
            </a:br>
            <a:r>
              <a:rPr lang="sr-Latn-RS" sz="3100" dirty="0" smtClean="0">
                <a:solidFill>
                  <a:srgbClr val="7030A0"/>
                </a:solidFill>
                <a:effectLst/>
                <a:latin typeface="Arial Black" pitchFamily="34" charset="0"/>
              </a:rPr>
              <a:t/>
            </a:r>
            <a:br>
              <a:rPr lang="sr-Latn-RS" sz="3100" dirty="0" smtClean="0">
                <a:solidFill>
                  <a:srgbClr val="7030A0"/>
                </a:solidFill>
                <a:effectLst/>
                <a:latin typeface="Arial Black" pitchFamily="34" charset="0"/>
              </a:rPr>
            </a:br>
            <a:r>
              <a:rPr lang="sr-Latn-RS" sz="4400" dirty="0" smtClean="0">
                <a:solidFill>
                  <a:srgbClr val="7030A0"/>
                </a:solidFill>
                <a:effectLst/>
                <a:latin typeface="Arial Black" pitchFamily="34" charset="0"/>
              </a:rPr>
              <a:t/>
            </a:r>
            <a:br>
              <a:rPr lang="sr-Latn-RS" sz="4400" dirty="0" smtClean="0">
                <a:solidFill>
                  <a:srgbClr val="7030A0"/>
                </a:solidFill>
                <a:effectLst/>
                <a:latin typeface="Arial Black" pitchFamily="34" charset="0"/>
              </a:rPr>
            </a:br>
            <a:endParaRPr lang="en-US" dirty="0">
              <a:solidFill>
                <a:srgbClr val="7030A0"/>
              </a:solidFill>
              <a:effectLst/>
            </a:endParaRPr>
          </a:p>
        </p:txBody>
      </p:sp>
      <p:pic>
        <p:nvPicPr>
          <p:cNvPr id="1028" name="Picture 4" descr="C:\Users\User\Desktop\downloa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785926"/>
            <a:ext cx="2590800" cy="17621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9" name="Picture 5" descr="C:\Users\User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1643050"/>
            <a:ext cx="2152650" cy="21240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0" name="Picture 6" descr="C:\Users\User\Desktop\double-fun-velika-ljuljaska-za-decu-metalna-konstrukcija-120x160x200_111870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4000480"/>
            <a:ext cx="2643206" cy="264320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1" name="Picture 7" descr="C:\Users\User\Desktop\download (1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86446" y="3875339"/>
            <a:ext cx="2714644" cy="243974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Latn-RS" sz="2800" dirty="0" smtClean="0">
                <a:solidFill>
                  <a:srgbClr val="7030A0"/>
                </a:solidFill>
                <a:effectLst/>
                <a:latin typeface="Arial Black" pitchFamily="34" charset="0"/>
              </a:rPr>
              <a:t>2. OD DATIH REČI SASTAVI REČENICE.</a:t>
            </a:r>
            <a:endParaRPr lang="en-US" sz="2800" dirty="0">
              <a:solidFill>
                <a:srgbClr val="7030A0"/>
              </a:solidFill>
              <a:effectLst/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None/>
            </a:pPr>
            <a:r>
              <a:rPr lang="sr-Latn-R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a) čisti, odžak, na, odžačar, krovu</a:t>
            </a:r>
          </a:p>
          <a:p>
            <a:pPr marL="651510" indent="-514350">
              <a:buAutoNum type="alphaLcParenR"/>
            </a:pPr>
            <a:endParaRPr lang="sr-Latn-RS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651510" indent="-514350">
              <a:buAutoNum type="alphaLcParenR"/>
            </a:pPr>
            <a:endParaRPr lang="sr-Latn-RS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651510" indent="-514350">
              <a:buNone/>
            </a:pPr>
            <a:r>
              <a:rPr lang="sr-Latn-R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b)  piju, i , Đurđina, na, Nidža, čaj, terasi</a:t>
            </a:r>
          </a:p>
          <a:p>
            <a:pPr marL="651510" indent="-514350">
              <a:buAutoNum type="alphaLcParenR"/>
            </a:pPr>
            <a:endParaRPr lang="sr-Latn-RS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651510" indent="-514350">
              <a:buAutoNum type="alphaLcParenR"/>
            </a:pPr>
            <a:endParaRPr lang="sr-Latn-RS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651510" indent="-514350">
              <a:buAutoNum type="alphaLcParenR"/>
            </a:pPr>
            <a:endParaRPr lang="sr-Latn-RS" dirty="0" smtClean="0"/>
          </a:p>
          <a:p>
            <a:pPr marL="651510" indent="-514350">
              <a:buAutoNum type="alphaLcParenR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Latn-RS" sz="2800" dirty="0" smtClean="0">
                <a:solidFill>
                  <a:srgbClr val="7030A0"/>
                </a:solidFill>
                <a:effectLst/>
                <a:latin typeface="Arial Black" pitchFamily="34" charset="0"/>
              </a:rPr>
              <a:t>3. PREPIŠI TEKST ŠTAMPANIM SLOVIMA LATINICE.</a:t>
            </a:r>
            <a:endParaRPr lang="en-US" sz="2800" dirty="0">
              <a:solidFill>
                <a:srgbClr val="7030A0"/>
              </a:solidFill>
              <a:effectLst/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r-Cyrl-RS" sz="3200" dirty="0" smtClean="0">
                <a:latin typeface="Arial" pitchFamily="34" charset="0"/>
                <a:cs typeface="Arial" pitchFamily="34" charset="0"/>
              </a:rPr>
              <a:t>Жирафа  живи у Африци.</a:t>
            </a:r>
          </a:p>
          <a:p>
            <a:pPr>
              <a:buNone/>
            </a:pPr>
            <a:r>
              <a:rPr lang="sr-Cyrl-RS" sz="3200" dirty="0" smtClean="0">
                <a:latin typeface="Arial" pitchFamily="34" charset="0"/>
                <a:cs typeface="Arial" pitchFamily="34" charset="0"/>
              </a:rPr>
              <a:t>Има кратку жућкасту длаку и мрке пеге по телу. </a:t>
            </a:r>
          </a:p>
          <a:p>
            <a:pPr>
              <a:buNone/>
            </a:pPr>
            <a:r>
              <a:rPr lang="sr-Cyrl-RS" sz="3200" dirty="0" smtClean="0">
                <a:latin typeface="Arial" pitchFamily="34" charset="0"/>
                <a:cs typeface="Arial" pitchFamily="34" charset="0"/>
              </a:rPr>
              <a:t>Она има веома дугачак врат.</a:t>
            </a:r>
          </a:p>
          <a:p>
            <a:pPr>
              <a:buNone/>
            </a:pPr>
            <a:r>
              <a:rPr lang="sr-Cyrl-RS" sz="3200" dirty="0" smtClean="0">
                <a:latin typeface="Arial" pitchFamily="34" charset="0"/>
                <a:cs typeface="Arial" pitchFamily="34" charset="0"/>
              </a:rPr>
              <a:t>Жирафа има највеће срце од свих копнених животиња.</a:t>
            </a:r>
          </a:p>
          <a:p>
            <a:pPr>
              <a:buNone/>
            </a:pPr>
            <a:r>
              <a:rPr lang="sr-Cyrl-RS" sz="3200" dirty="0" smtClean="0">
                <a:latin typeface="Arial" pitchFamily="34" charset="0"/>
                <a:cs typeface="Arial" pitchFamily="34" charset="0"/>
              </a:rPr>
              <a:t>Она живи у слози са осталим животињама: антилопама, зебрама, слоновима...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Cyrl-RS" sz="3200" dirty="0" smtClean="0">
                <a:solidFill>
                  <a:srgbClr val="7030A0"/>
                </a:solidFill>
                <a:effectLst/>
                <a:latin typeface="Arial Black" pitchFamily="34" charset="0"/>
              </a:rPr>
              <a:t>4. </a:t>
            </a:r>
            <a:r>
              <a:rPr lang="sr-Latn-RS" sz="3200" dirty="0" smtClean="0">
                <a:solidFill>
                  <a:srgbClr val="7030A0"/>
                </a:solidFill>
                <a:effectLst/>
                <a:latin typeface="Arial Black" pitchFamily="34" charset="0"/>
              </a:rPr>
              <a:t>PREMA SLICI ZAPIŠI DVE REČENICE.</a:t>
            </a:r>
            <a:endParaRPr lang="en-US" sz="3200" dirty="0">
              <a:solidFill>
                <a:srgbClr val="7030A0"/>
              </a:solidFill>
              <a:effectLst/>
              <a:latin typeface="Arial Black" pitchFamily="34" charset="0"/>
            </a:endParaRPr>
          </a:p>
        </p:txBody>
      </p:sp>
      <p:pic>
        <p:nvPicPr>
          <p:cNvPr id="2050" name="Picture 2" descr="C:\Users\User\Desktop\2017_08_duvanje_svecica_na_rodjendanskoj_torti_opasno_aps_87374634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38397" y="1600200"/>
            <a:ext cx="7067205" cy="47085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7030A0"/>
                </a:solidFill>
                <a:effectLst/>
                <a:latin typeface="Arial Black" pitchFamily="34" charset="0"/>
              </a:rPr>
              <a:t>PROVERI URAĐENE ZADATKE!</a:t>
            </a:r>
            <a:endParaRPr lang="en-US" dirty="0">
              <a:solidFill>
                <a:srgbClr val="7030A0"/>
              </a:solidFill>
              <a:effectLst/>
              <a:latin typeface="Arial Black" pitchFamily="34" charset="0"/>
            </a:endParaRPr>
          </a:p>
        </p:txBody>
      </p:sp>
      <p:pic>
        <p:nvPicPr>
          <p:cNvPr id="3078" name="Picture 6" descr="C:\Users\User\Desktop\download (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071678"/>
            <a:ext cx="3429024" cy="342902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133</TotalTime>
  <Words>141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Dobro došli na čas srpskog jezika!   Danas vas očekuje provera znanja!  Štampana latinica</vt:lpstr>
      <vt:lpstr>Slide 2</vt:lpstr>
      <vt:lpstr>1. NAPIŠI ŠTA JE PREDSTAVLJENO NA SLIKAMA.  a)      b)       v)     g)   </vt:lpstr>
      <vt:lpstr>2. OD DATIH REČI SASTAVI REČENICE.</vt:lpstr>
      <vt:lpstr>3. PREPIŠI TEKST ŠTAMPANIM SLOVIMA LATINICE.</vt:lpstr>
      <vt:lpstr>4. PREMA SLICI ZAPIŠI DVE REČENICE.</vt:lpstr>
      <vt:lpstr>PROVERI URAĐENE ZADATKE!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Добро дошли на час српског језика!</dc:title>
  <dc:creator>User</dc:creator>
  <cp:lastModifiedBy>User</cp:lastModifiedBy>
  <cp:revision>19</cp:revision>
  <dcterms:created xsi:type="dcterms:W3CDTF">2020-03-18T22:29:48Z</dcterms:created>
  <dcterms:modified xsi:type="dcterms:W3CDTF">2020-03-25T15:32:05Z</dcterms:modified>
</cp:coreProperties>
</file>